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6520A-B278-42A7-A9DA-F9F7411983E6}" type="datetimeFigureOut">
              <a:rPr lang="en-US" smtClean="0"/>
              <a:t>1/12/2019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A714A-8673-4AC5-BE95-4D1B45AF33F5}" type="slidenum">
              <a:rPr lang="en-US" smtClean="0"/>
              <a:t>‹#›</a:t>
            </a:fld>
            <a:endParaRPr lang="en-US"/>
          </a:p>
        </p:txBody>
      </p:sp>
    </p:spTree>
    <p:extLst>
      <p:ext uri="{BB962C8B-B14F-4D97-AF65-F5344CB8AC3E}">
        <p14:creationId xmlns:p14="http://schemas.microsoft.com/office/powerpoint/2010/main" val="49684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process of finding the 3D position of a target object (as of the native hip joint in the upper picture and of the prosthetic hip joint in the lower picture), is called 2D-3D registration. Here you are seeing a live demo of the registration process. Behind it we have a 3D model that is projected into a 2D image at a guessed 3D pose. The simulated 2D image is compared to the given real 2D image according to a predefined similarity measure. An optimizer reads the current similarity measure, and updates the guessed 3D pose iteratively until the best similarity is achieved between the simulated and the real image. The final position corresponding to the highest similarity is the final solution. </a:t>
            </a:r>
            <a:endParaRPr lang="de-CH"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640A05-DF54-4CA0-8904-7BAD2AAF825E}" type="slidenum">
              <a:rPr lang="en-US" smtClean="0"/>
              <a:t>1</a:t>
            </a:fld>
            <a:endParaRPr lang="en-US"/>
          </a:p>
        </p:txBody>
      </p:sp>
    </p:spTree>
    <p:extLst>
      <p:ext uri="{BB962C8B-B14F-4D97-AF65-F5344CB8AC3E}">
        <p14:creationId xmlns:p14="http://schemas.microsoft.com/office/powerpoint/2010/main" val="3774361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2F577E-6516-45D0-A73C-0B452F975331}"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99213-6D75-4A5B-966F-A4399EB0CF34}" type="slidenum">
              <a:rPr lang="en-US" smtClean="0"/>
              <a:t>‹#›</a:t>
            </a:fld>
            <a:endParaRPr lang="en-US"/>
          </a:p>
        </p:txBody>
      </p:sp>
    </p:spTree>
    <p:extLst>
      <p:ext uri="{BB962C8B-B14F-4D97-AF65-F5344CB8AC3E}">
        <p14:creationId xmlns:p14="http://schemas.microsoft.com/office/powerpoint/2010/main" val="3219400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2F577E-6516-45D0-A73C-0B452F975331}"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99213-6D75-4A5B-966F-A4399EB0CF34}" type="slidenum">
              <a:rPr lang="en-US" smtClean="0"/>
              <a:t>‹#›</a:t>
            </a:fld>
            <a:endParaRPr lang="en-US"/>
          </a:p>
        </p:txBody>
      </p:sp>
    </p:spTree>
    <p:extLst>
      <p:ext uri="{BB962C8B-B14F-4D97-AF65-F5344CB8AC3E}">
        <p14:creationId xmlns:p14="http://schemas.microsoft.com/office/powerpoint/2010/main" val="732073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2F577E-6516-45D0-A73C-0B452F975331}"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99213-6D75-4A5B-966F-A4399EB0CF34}" type="slidenum">
              <a:rPr lang="en-US" smtClean="0"/>
              <a:t>‹#›</a:t>
            </a:fld>
            <a:endParaRPr lang="en-US"/>
          </a:p>
        </p:txBody>
      </p:sp>
    </p:spTree>
    <p:extLst>
      <p:ext uri="{BB962C8B-B14F-4D97-AF65-F5344CB8AC3E}">
        <p14:creationId xmlns:p14="http://schemas.microsoft.com/office/powerpoint/2010/main" val="2083296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2F577E-6516-45D0-A73C-0B452F975331}"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99213-6D75-4A5B-966F-A4399EB0CF34}" type="slidenum">
              <a:rPr lang="en-US" smtClean="0"/>
              <a:t>‹#›</a:t>
            </a:fld>
            <a:endParaRPr lang="en-US"/>
          </a:p>
        </p:txBody>
      </p:sp>
    </p:spTree>
    <p:extLst>
      <p:ext uri="{BB962C8B-B14F-4D97-AF65-F5344CB8AC3E}">
        <p14:creationId xmlns:p14="http://schemas.microsoft.com/office/powerpoint/2010/main" val="1073109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72F577E-6516-45D0-A73C-0B452F975331}"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A99213-6D75-4A5B-966F-A4399EB0CF34}" type="slidenum">
              <a:rPr lang="en-US" smtClean="0"/>
              <a:t>‹#›</a:t>
            </a:fld>
            <a:endParaRPr lang="en-US"/>
          </a:p>
        </p:txBody>
      </p:sp>
    </p:spTree>
    <p:extLst>
      <p:ext uri="{BB962C8B-B14F-4D97-AF65-F5344CB8AC3E}">
        <p14:creationId xmlns:p14="http://schemas.microsoft.com/office/powerpoint/2010/main" val="185859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2F577E-6516-45D0-A73C-0B452F975331}"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99213-6D75-4A5B-966F-A4399EB0CF34}" type="slidenum">
              <a:rPr lang="en-US" smtClean="0"/>
              <a:t>‹#›</a:t>
            </a:fld>
            <a:endParaRPr lang="en-US"/>
          </a:p>
        </p:txBody>
      </p:sp>
    </p:spTree>
    <p:extLst>
      <p:ext uri="{BB962C8B-B14F-4D97-AF65-F5344CB8AC3E}">
        <p14:creationId xmlns:p14="http://schemas.microsoft.com/office/powerpoint/2010/main" val="1949095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2F577E-6516-45D0-A73C-0B452F975331}" type="datetimeFigureOut">
              <a:rPr lang="en-US" smtClean="0"/>
              <a:t>1/12/2019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A99213-6D75-4A5B-966F-A4399EB0CF34}" type="slidenum">
              <a:rPr lang="en-US" smtClean="0"/>
              <a:t>‹#›</a:t>
            </a:fld>
            <a:endParaRPr lang="en-US"/>
          </a:p>
        </p:txBody>
      </p:sp>
    </p:spTree>
    <p:extLst>
      <p:ext uri="{BB962C8B-B14F-4D97-AF65-F5344CB8AC3E}">
        <p14:creationId xmlns:p14="http://schemas.microsoft.com/office/powerpoint/2010/main" val="1952523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2F577E-6516-45D0-A73C-0B452F975331}" type="datetimeFigureOut">
              <a:rPr lang="en-US" smtClean="0"/>
              <a:t>1/12/2019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A99213-6D75-4A5B-966F-A4399EB0CF34}" type="slidenum">
              <a:rPr lang="en-US" smtClean="0"/>
              <a:t>‹#›</a:t>
            </a:fld>
            <a:endParaRPr lang="en-US"/>
          </a:p>
        </p:txBody>
      </p:sp>
    </p:spTree>
    <p:extLst>
      <p:ext uri="{BB962C8B-B14F-4D97-AF65-F5344CB8AC3E}">
        <p14:creationId xmlns:p14="http://schemas.microsoft.com/office/powerpoint/2010/main" val="376064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2F577E-6516-45D0-A73C-0B452F975331}" type="datetimeFigureOut">
              <a:rPr lang="en-US" smtClean="0"/>
              <a:t>1/12/2019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A99213-6D75-4A5B-966F-A4399EB0CF34}" type="slidenum">
              <a:rPr lang="en-US" smtClean="0"/>
              <a:t>‹#›</a:t>
            </a:fld>
            <a:endParaRPr lang="en-US"/>
          </a:p>
        </p:txBody>
      </p:sp>
    </p:spTree>
    <p:extLst>
      <p:ext uri="{BB962C8B-B14F-4D97-AF65-F5344CB8AC3E}">
        <p14:creationId xmlns:p14="http://schemas.microsoft.com/office/powerpoint/2010/main" val="1477056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2F577E-6516-45D0-A73C-0B452F975331}"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99213-6D75-4A5B-966F-A4399EB0CF34}" type="slidenum">
              <a:rPr lang="en-US" smtClean="0"/>
              <a:t>‹#›</a:t>
            </a:fld>
            <a:endParaRPr lang="en-US"/>
          </a:p>
        </p:txBody>
      </p:sp>
    </p:spTree>
    <p:extLst>
      <p:ext uri="{BB962C8B-B14F-4D97-AF65-F5344CB8AC3E}">
        <p14:creationId xmlns:p14="http://schemas.microsoft.com/office/powerpoint/2010/main" val="1371677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72F577E-6516-45D0-A73C-0B452F975331}"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A99213-6D75-4A5B-966F-A4399EB0CF34}" type="slidenum">
              <a:rPr lang="en-US" smtClean="0"/>
              <a:t>‹#›</a:t>
            </a:fld>
            <a:endParaRPr lang="en-US"/>
          </a:p>
        </p:txBody>
      </p:sp>
    </p:spTree>
    <p:extLst>
      <p:ext uri="{BB962C8B-B14F-4D97-AF65-F5344CB8AC3E}">
        <p14:creationId xmlns:p14="http://schemas.microsoft.com/office/powerpoint/2010/main" val="1651239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F577E-6516-45D0-A73C-0B452F975331}" type="datetimeFigureOut">
              <a:rPr lang="en-US" smtClean="0"/>
              <a:t>1/12/2019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99213-6D75-4A5B-966F-A4399EB0CF34}" type="slidenum">
              <a:rPr lang="en-US" smtClean="0"/>
              <a:t>‹#›</a:t>
            </a:fld>
            <a:endParaRPr lang="en-US"/>
          </a:p>
        </p:txBody>
      </p:sp>
    </p:spTree>
    <p:extLst>
      <p:ext uri="{BB962C8B-B14F-4D97-AF65-F5344CB8AC3E}">
        <p14:creationId xmlns:p14="http://schemas.microsoft.com/office/powerpoint/2010/main" val="3163154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microsoft.com/office/2007/relationships/media" Target="../media/media2.mp4"/><Relationship Id="rId7" Type="http://schemas.openxmlformats.org/officeDocument/2006/relationships/image" Target="../media/image1.tif"/><Relationship Id="rId12" Type="http://schemas.openxmlformats.org/officeDocument/2006/relationships/image" Target="../media/image6.png"/><Relationship Id="rId2" Type="http://schemas.openxmlformats.org/officeDocument/2006/relationships/video" Target="../media/media1.mp4"/><Relationship Id="rId16" Type="http://schemas.openxmlformats.org/officeDocument/2006/relationships/image" Target="../media/image10.png"/><Relationship Id="rId1" Type="http://schemas.microsoft.com/office/2007/relationships/media" Target="../media/media1.mp4"/><Relationship Id="rId6" Type="http://schemas.openxmlformats.org/officeDocument/2006/relationships/notesSlide" Target="../notesSlides/notesSlide1.xml"/><Relationship Id="rId11" Type="http://schemas.openxmlformats.org/officeDocument/2006/relationships/image" Target="../media/image5.tif"/><Relationship Id="rId5" Type="http://schemas.openxmlformats.org/officeDocument/2006/relationships/slideLayout" Target="../slideLayouts/slideLayout1.xml"/><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video" Target="../media/media2.mp4"/><Relationship Id="rId9" Type="http://schemas.openxmlformats.org/officeDocument/2006/relationships/image" Target="../media/image3.tif"/><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hidden="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2409" y="0"/>
            <a:ext cx="6858000" cy="6858000"/>
          </a:xfrm>
          <a:prstGeom prst="rect">
            <a:avLst/>
          </a:prstGeom>
        </p:spPr>
      </p:pic>
      <p:sp>
        <p:nvSpPr>
          <p:cNvPr id="12" name="Title 1"/>
          <p:cNvSpPr txBox="1">
            <a:spLocks/>
          </p:cNvSpPr>
          <p:nvPr/>
        </p:nvSpPr>
        <p:spPr>
          <a:xfrm>
            <a:off x="1385635" y="380201"/>
            <a:ext cx="9420723" cy="6341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latin typeface="LM Roman 12" panose="00000500000000000000" pitchFamily="50" charset="0"/>
              </a:rPr>
              <a:t>2D-3D registration</a:t>
            </a:r>
          </a:p>
        </p:txBody>
      </p:sp>
      <p:sp>
        <p:nvSpPr>
          <p:cNvPr id="16" name="Rectangle 15"/>
          <p:cNvSpPr/>
          <p:nvPr/>
        </p:nvSpPr>
        <p:spPr>
          <a:xfrm rot="10800000" flipV="1">
            <a:off x="7067549" y="1044504"/>
            <a:ext cx="5124451" cy="97200"/>
          </a:xfrm>
          <a:prstGeom prst="rect">
            <a:avLst/>
          </a:prstGeom>
          <a:gradFill flip="none" rotWithShape="1">
            <a:gsLst>
              <a:gs pos="92000">
                <a:schemeClr val="accent1">
                  <a:lumMod val="5000"/>
                  <a:lumOff val="95000"/>
                </a:schemeClr>
              </a:gs>
              <a:gs pos="59000">
                <a:schemeClr val="accent6">
                  <a:lumMod val="60000"/>
                  <a:lumOff val="4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trial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3724" y="3964597"/>
            <a:ext cx="2792339" cy="2792339"/>
          </a:xfrm>
          <a:prstGeom prst="rect">
            <a:avLst/>
          </a:prstGeom>
        </p:spPr>
      </p:pic>
      <p:sp>
        <p:nvSpPr>
          <p:cNvPr id="18" name="Rectangle 17"/>
          <p:cNvSpPr/>
          <p:nvPr/>
        </p:nvSpPr>
        <p:spPr>
          <a:xfrm>
            <a:off x="679134" y="3964597"/>
            <a:ext cx="2792339" cy="2792339"/>
          </a:xfrm>
          <a:prstGeom prst="rect">
            <a:avLst/>
          </a:prstGeom>
          <a:blipFill dpi="0" rotWithShape="1">
            <a:blip r:embed="rId9">
              <a:alphaModFix amt="9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TRIAL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79134" y="1091457"/>
            <a:ext cx="2798983" cy="2798983"/>
          </a:xfrm>
          <a:prstGeom prst="rect">
            <a:avLst/>
          </a:prstGeom>
        </p:spPr>
      </p:pic>
      <p:sp>
        <p:nvSpPr>
          <p:cNvPr id="20" name="Rectangle 19"/>
          <p:cNvSpPr/>
          <p:nvPr/>
        </p:nvSpPr>
        <p:spPr>
          <a:xfrm>
            <a:off x="679134" y="1088477"/>
            <a:ext cx="2801963" cy="2801963"/>
          </a:xfrm>
          <a:prstGeom prst="rect">
            <a:avLst/>
          </a:prstGeom>
          <a:blipFill dpi="0" rotWithShape="1">
            <a:blip r:embed="rId11">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045893" y="5037097"/>
            <a:ext cx="1136786" cy="338554"/>
          </a:xfrm>
          <a:prstGeom prst="rect">
            <a:avLst/>
          </a:prstGeom>
          <a:solidFill>
            <a:schemeClr val="bg1"/>
          </a:solidFill>
          <a:ln>
            <a:solidFill>
              <a:schemeClr val="tx1"/>
            </a:solidFill>
          </a:ln>
        </p:spPr>
        <p:txBody>
          <a:bodyPr wrap="none" rtlCol="0">
            <a:spAutoFit/>
          </a:bodyPr>
          <a:lstStyle/>
          <a:p>
            <a:r>
              <a:rPr lang="de-CH" sz="1600" b="1" dirty="0" err="1" smtClean="0">
                <a:latin typeface="LM Roman 12" panose="00000500000000000000" pitchFamily="50" charset="0"/>
              </a:rPr>
              <a:t>Projector</a:t>
            </a:r>
            <a:endParaRPr lang="en-GB" sz="1600" b="1" dirty="0">
              <a:latin typeface="LM Roman 12" panose="00000500000000000000" pitchFamily="50" charset="0"/>
            </a:endParaRPr>
          </a:p>
        </p:txBody>
      </p:sp>
      <p:sp>
        <p:nvSpPr>
          <p:cNvPr id="48" name="TextBox 47"/>
          <p:cNvSpPr txBox="1"/>
          <p:nvPr/>
        </p:nvSpPr>
        <p:spPr>
          <a:xfrm>
            <a:off x="7198560" y="1875126"/>
            <a:ext cx="861133" cy="338554"/>
          </a:xfrm>
          <a:prstGeom prst="rect">
            <a:avLst/>
          </a:prstGeom>
          <a:noFill/>
          <a:ln>
            <a:solidFill>
              <a:schemeClr val="tx1"/>
            </a:solidFill>
          </a:ln>
        </p:spPr>
        <p:txBody>
          <a:bodyPr wrap="none" rtlCol="0">
            <a:spAutoFit/>
          </a:bodyPr>
          <a:lstStyle/>
          <a:p>
            <a:r>
              <a:rPr lang="de-CH" sz="1600" b="1" dirty="0" err="1" smtClean="0">
                <a:latin typeface="LM Roman 12" panose="00000500000000000000" pitchFamily="50" charset="0"/>
              </a:rPr>
              <a:t>Metric</a:t>
            </a:r>
            <a:endParaRPr lang="en-GB" sz="1600" b="1" dirty="0">
              <a:latin typeface="LM Roman 12" panose="00000500000000000000" pitchFamily="50" charset="0"/>
            </a:endParaRPr>
          </a:p>
        </p:txBody>
      </p:sp>
      <p:cxnSp>
        <p:nvCxnSpPr>
          <p:cNvPr id="49" name="Straight Arrow Connector 48"/>
          <p:cNvCxnSpPr>
            <a:stCxn id="50" idx="1"/>
          </p:cNvCxnSpPr>
          <p:nvPr/>
        </p:nvCxnSpPr>
        <p:spPr>
          <a:xfrm flipH="1">
            <a:off x="8224160" y="5206374"/>
            <a:ext cx="347512" cy="712"/>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571672" y="5037097"/>
            <a:ext cx="1000530" cy="338554"/>
          </a:xfrm>
          <a:prstGeom prst="rect">
            <a:avLst/>
          </a:prstGeom>
          <a:noFill/>
          <a:ln>
            <a:noFill/>
          </a:ln>
        </p:spPr>
        <p:txBody>
          <a:bodyPr wrap="none" rtlCol="0">
            <a:spAutoFit/>
          </a:bodyPr>
          <a:lstStyle/>
          <a:p>
            <a:r>
              <a:rPr lang="de-CH" sz="1600" b="1" dirty="0" smtClean="0">
                <a:latin typeface="LM Roman 12" panose="00000500000000000000" pitchFamily="50" charset="0"/>
              </a:rPr>
              <a:t>3D </a:t>
            </a:r>
            <a:r>
              <a:rPr lang="de-CH" sz="1600" b="1" dirty="0" err="1" smtClean="0">
                <a:latin typeface="LM Roman 12" panose="00000500000000000000" pitchFamily="50" charset="0"/>
              </a:rPr>
              <a:t>pose</a:t>
            </a:r>
            <a:endParaRPr lang="en-GB" sz="1600" b="1" dirty="0">
              <a:latin typeface="LM Roman 12" panose="00000500000000000000" pitchFamily="50" charset="0"/>
            </a:endParaRPr>
          </a:p>
        </p:txBody>
      </p:sp>
      <p:cxnSp>
        <p:nvCxnSpPr>
          <p:cNvPr id="51" name="Straight Arrow Connector 50"/>
          <p:cNvCxnSpPr/>
          <p:nvPr/>
        </p:nvCxnSpPr>
        <p:spPr>
          <a:xfrm flipH="1" flipV="1">
            <a:off x="9594056" y="5197923"/>
            <a:ext cx="398256" cy="634"/>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001407" y="1881826"/>
            <a:ext cx="1199367" cy="338554"/>
          </a:xfrm>
          <a:prstGeom prst="rect">
            <a:avLst/>
          </a:prstGeom>
          <a:solidFill>
            <a:schemeClr val="bg1"/>
          </a:solidFill>
          <a:ln>
            <a:solidFill>
              <a:schemeClr val="tx1"/>
            </a:solidFill>
          </a:ln>
        </p:spPr>
        <p:txBody>
          <a:bodyPr wrap="none" rtlCol="0">
            <a:spAutoFit/>
          </a:bodyPr>
          <a:lstStyle/>
          <a:p>
            <a:r>
              <a:rPr lang="de-CH" sz="1600" b="1" dirty="0" err="1" smtClean="0">
                <a:latin typeface="LM Roman 12" panose="00000500000000000000" pitchFamily="50" charset="0"/>
              </a:rPr>
              <a:t>Optimizer</a:t>
            </a:r>
            <a:endParaRPr lang="en-GB" b="1" dirty="0">
              <a:latin typeface="LM Roman 12" panose="00000500000000000000" pitchFamily="50" charset="0"/>
            </a:endParaRPr>
          </a:p>
        </p:txBody>
      </p:sp>
      <p:cxnSp>
        <p:nvCxnSpPr>
          <p:cNvPr id="55" name="Straight Arrow Connector 54"/>
          <p:cNvCxnSpPr/>
          <p:nvPr/>
        </p:nvCxnSpPr>
        <p:spPr>
          <a:xfrm flipV="1">
            <a:off x="7636475" y="2332552"/>
            <a:ext cx="2381" cy="420173"/>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Circular Arrow 55"/>
          <p:cNvSpPr/>
          <p:nvPr/>
        </p:nvSpPr>
        <p:spPr>
          <a:xfrm>
            <a:off x="8549501" y="3242902"/>
            <a:ext cx="979665" cy="1044993"/>
          </a:xfrm>
          <a:prstGeom prst="circularArrow">
            <a:avLst>
              <a:gd name="adj1" fmla="val 5820"/>
              <a:gd name="adj2" fmla="val 1225776"/>
              <a:gd name="adj3" fmla="val 20440309"/>
              <a:gd name="adj4" fmla="val 3687137"/>
              <a:gd name="adj5" fmla="val 14996"/>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7" name="Straight Arrow Connector 56"/>
          <p:cNvCxnSpPr/>
          <p:nvPr/>
        </p:nvCxnSpPr>
        <p:spPr>
          <a:xfrm>
            <a:off x="8209038" y="2052839"/>
            <a:ext cx="652381" cy="0"/>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7636475" y="4588193"/>
            <a:ext cx="2381" cy="342142"/>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07868" y="3438520"/>
            <a:ext cx="1057214" cy="1057214"/>
          </a:xfrm>
          <a:prstGeom prst="rect">
            <a:avLst/>
          </a:prstGeom>
          <a:ln>
            <a:solidFill>
              <a:schemeClr val="tx1"/>
            </a:solidFill>
          </a:ln>
        </p:spPr>
      </p:pic>
      <p:grpSp>
        <p:nvGrpSpPr>
          <p:cNvPr id="60" name="Group 59"/>
          <p:cNvGrpSpPr/>
          <p:nvPr/>
        </p:nvGrpSpPr>
        <p:grpSpPr>
          <a:xfrm>
            <a:off x="7045893" y="5561769"/>
            <a:ext cx="1776931" cy="818207"/>
            <a:chOff x="5990453" y="5190335"/>
            <a:chExt cx="1776931" cy="818207"/>
          </a:xfrm>
        </p:grpSpPr>
        <p:pic>
          <p:nvPicPr>
            <p:cNvPr id="61" name="Picture 60"/>
            <p:cNvPicPr>
              <a:picLocks noChangeAspect="1"/>
            </p:cNvPicPr>
            <p:nvPr/>
          </p:nvPicPr>
          <p:blipFill>
            <a:blip r:embed="rId13"/>
            <a:stretch>
              <a:fillRect/>
            </a:stretch>
          </p:blipFill>
          <p:spPr>
            <a:xfrm>
              <a:off x="5990453" y="5190335"/>
              <a:ext cx="1350727" cy="818207"/>
            </a:xfrm>
            <a:prstGeom prst="rect">
              <a:avLst/>
            </a:prstGeom>
          </p:spPr>
        </p:pic>
        <p:sp>
          <p:nvSpPr>
            <p:cNvPr id="62" name="Flowchart: Extract 61"/>
            <p:cNvSpPr/>
            <p:nvPr/>
          </p:nvSpPr>
          <p:spPr>
            <a:xfrm rot="5801924">
              <a:off x="7491788" y="5629827"/>
              <a:ext cx="242435" cy="308757"/>
            </a:xfrm>
            <a:prstGeom prst="flowChartExtract">
              <a:avLst/>
            </a:prstGeom>
            <a:solidFill>
              <a:schemeClr val="bg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flipH="1" flipV="1">
              <a:off x="6870242" y="5298597"/>
              <a:ext cx="828985" cy="485608"/>
            </a:xfrm>
            <a:prstGeom prst="line">
              <a:avLst/>
            </a:prstGeom>
            <a:ln w="63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6665816" y="5793239"/>
              <a:ext cx="1038962" cy="88998"/>
            </a:xfrm>
            <a:prstGeom prst="line">
              <a:avLst/>
            </a:prstGeom>
            <a:ln w="63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flipV="1">
              <a:off x="6551097" y="5540667"/>
              <a:ext cx="1138858" cy="254735"/>
            </a:xfrm>
            <a:prstGeom prst="line">
              <a:avLst/>
            </a:prstGeom>
            <a:ln w="63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4829021" y="1758715"/>
            <a:ext cx="1175386" cy="584775"/>
          </a:xfrm>
          <a:prstGeom prst="rect">
            <a:avLst/>
          </a:prstGeom>
          <a:noFill/>
        </p:spPr>
        <p:txBody>
          <a:bodyPr wrap="none" rtlCol="0">
            <a:spAutoFit/>
          </a:bodyPr>
          <a:lstStyle/>
          <a:p>
            <a:pPr algn="ctr"/>
            <a:r>
              <a:rPr lang="de-CH" sz="1600" b="1" dirty="0" err="1" smtClean="0">
                <a:latin typeface="LM Roman 12" panose="00000500000000000000" pitchFamily="50" charset="0"/>
              </a:rPr>
              <a:t>Acquired</a:t>
            </a:r>
            <a:r>
              <a:rPr lang="de-CH" sz="1600" b="1" dirty="0" smtClean="0">
                <a:latin typeface="LM Roman 12" panose="00000500000000000000" pitchFamily="50" charset="0"/>
              </a:rPr>
              <a:t> </a:t>
            </a:r>
          </a:p>
          <a:p>
            <a:pPr algn="ctr"/>
            <a:r>
              <a:rPr lang="de-CH" sz="1600" b="1" dirty="0" smtClean="0">
                <a:latin typeface="LM Roman 12" panose="00000500000000000000" pitchFamily="50" charset="0"/>
              </a:rPr>
              <a:t>2D </a:t>
            </a:r>
            <a:r>
              <a:rPr lang="de-CH" sz="1600" b="1" dirty="0" err="1" smtClean="0">
                <a:latin typeface="LM Roman 12" panose="00000500000000000000" pitchFamily="50" charset="0"/>
              </a:rPr>
              <a:t>image</a:t>
            </a:r>
            <a:endParaRPr lang="en-GB" sz="1600" b="1" dirty="0">
              <a:latin typeface="LM Roman 12" panose="00000500000000000000" pitchFamily="50" charset="0"/>
            </a:endParaRPr>
          </a:p>
        </p:txBody>
      </p:sp>
      <p:sp>
        <p:nvSpPr>
          <p:cNvPr id="68" name="TextBox 67"/>
          <p:cNvSpPr txBox="1"/>
          <p:nvPr/>
        </p:nvSpPr>
        <p:spPr>
          <a:xfrm>
            <a:off x="4829021" y="5029280"/>
            <a:ext cx="1165640" cy="338554"/>
          </a:xfrm>
          <a:prstGeom prst="rect">
            <a:avLst/>
          </a:prstGeom>
          <a:noFill/>
        </p:spPr>
        <p:txBody>
          <a:bodyPr wrap="none" rtlCol="0">
            <a:spAutoFit/>
          </a:bodyPr>
          <a:lstStyle/>
          <a:p>
            <a:r>
              <a:rPr lang="de-CH" sz="1600" b="1" dirty="0" smtClean="0">
                <a:latin typeface="LM Roman 12" panose="00000500000000000000" pitchFamily="50" charset="0"/>
              </a:rPr>
              <a:t>3D </a:t>
            </a:r>
            <a:r>
              <a:rPr lang="de-CH" sz="1600" b="1" dirty="0" err="1" smtClean="0">
                <a:latin typeface="LM Roman 12" panose="00000500000000000000" pitchFamily="50" charset="0"/>
              </a:rPr>
              <a:t>model</a:t>
            </a:r>
            <a:endParaRPr lang="en-GB" sz="1600" b="1" dirty="0">
              <a:latin typeface="LM Roman 12" panose="00000500000000000000" pitchFamily="50" charset="0"/>
            </a:endParaRPr>
          </a:p>
        </p:txBody>
      </p:sp>
      <p:pic>
        <p:nvPicPr>
          <p:cNvPr id="69" name="Picture 6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89237" y="2440152"/>
            <a:ext cx="1265316" cy="1265316"/>
          </a:xfrm>
          <a:prstGeom prst="rect">
            <a:avLst/>
          </a:prstGeom>
          <a:ln>
            <a:solidFill>
              <a:schemeClr val="tx1"/>
            </a:solidFill>
          </a:ln>
        </p:spPr>
      </p:pic>
      <p:cxnSp>
        <p:nvCxnSpPr>
          <p:cNvPr id="70" name="Straight Arrow Connector 69"/>
          <p:cNvCxnSpPr/>
          <p:nvPr/>
        </p:nvCxnSpPr>
        <p:spPr>
          <a:xfrm flipV="1">
            <a:off x="10317321" y="2051102"/>
            <a:ext cx="489037" cy="2"/>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433904" y="1644315"/>
            <a:ext cx="4181954" cy="49217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p:cNvPicPr>
            <a:picLocks noChangeAspect="1"/>
          </p:cNvPicPr>
          <p:nvPr/>
        </p:nvPicPr>
        <p:blipFill>
          <a:blip r:embed="rId15"/>
          <a:stretch>
            <a:fillRect/>
          </a:stretch>
        </p:blipFill>
        <p:spPr>
          <a:xfrm>
            <a:off x="4867621" y="5433830"/>
            <a:ext cx="1098185" cy="1166821"/>
          </a:xfrm>
          <a:prstGeom prst="rect">
            <a:avLst/>
          </a:prstGeom>
        </p:spPr>
      </p:pic>
      <p:sp>
        <p:nvSpPr>
          <p:cNvPr id="38" name="TextBox 37"/>
          <p:cNvSpPr txBox="1"/>
          <p:nvPr/>
        </p:nvSpPr>
        <p:spPr>
          <a:xfrm>
            <a:off x="10903286" y="1758714"/>
            <a:ext cx="1026493" cy="584775"/>
          </a:xfrm>
          <a:prstGeom prst="rect">
            <a:avLst/>
          </a:prstGeom>
          <a:solidFill>
            <a:schemeClr val="bg1"/>
          </a:solidFill>
          <a:ln>
            <a:noFill/>
          </a:ln>
        </p:spPr>
        <p:txBody>
          <a:bodyPr wrap="square" rtlCol="0">
            <a:spAutoFit/>
          </a:bodyPr>
          <a:lstStyle/>
          <a:p>
            <a:pPr algn="ctr"/>
            <a:r>
              <a:rPr lang="de-CH" sz="1600" b="1" dirty="0" smtClean="0">
                <a:latin typeface="LM Roman 12" panose="00000500000000000000" pitchFamily="50" charset="0"/>
              </a:rPr>
              <a:t>Solution </a:t>
            </a:r>
          </a:p>
          <a:p>
            <a:pPr algn="ctr"/>
            <a:r>
              <a:rPr lang="de-CH" sz="1600" b="1" dirty="0" smtClean="0">
                <a:latin typeface="LM Roman 12" panose="00000500000000000000" pitchFamily="50" charset="0"/>
              </a:rPr>
              <a:t>3D </a:t>
            </a:r>
            <a:r>
              <a:rPr lang="de-CH" sz="1600" b="1" dirty="0" err="1" smtClean="0">
                <a:latin typeface="LM Roman 12" panose="00000500000000000000" pitchFamily="50" charset="0"/>
              </a:rPr>
              <a:t>pose</a:t>
            </a:r>
            <a:endParaRPr lang="en-GB" sz="1600" b="1" dirty="0">
              <a:latin typeface="LM Roman 12" panose="00000500000000000000" pitchFamily="50" charset="0"/>
            </a:endParaRPr>
          </a:p>
        </p:txBody>
      </p:sp>
      <p:sp>
        <p:nvSpPr>
          <p:cNvPr id="40" name="TextBox 39"/>
          <p:cNvSpPr txBox="1"/>
          <p:nvPr/>
        </p:nvSpPr>
        <p:spPr>
          <a:xfrm>
            <a:off x="6994946" y="2804804"/>
            <a:ext cx="1268360" cy="584775"/>
          </a:xfrm>
          <a:prstGeom prst="rect">
            <a:avLst/>
          </a:prstGeom>
          <a:noFill/>
        </p:spPr>
        <p:txBody>
          <a:bodyPr wrap="none" rtlCol="0">
            <a:spAutoFit/>
          </a:bodyPr>
          <a:lstStyle/>
          <a:p>
            <a:pPr algn="ctr"/>
            <a:r>
              <a:rPr lang="de-CH" sz="1600" b="1" dirty="0" err="1" smtClean="0">
                <a:latin typeface="LM Roman 12" panose="00000500000000000000" pitchFamily="50" charset="0"/>
              </a:rPr>
              <a:t>Simulated</a:t>
            </a:r>
            <a:r>
              <a:rPr lang="de-CH" sz="1600" b="1" dirty="0" smtClean="0">
                <a:latin typeface="LM Roman 12" panose="00000500000000000000" pitchFamily="50" charset="0"/>
              </a:rPr>
              <a:t> </a:t>
            </a:r>
          </a:p>
          <a:p>
            <a:pPr algn="ctr"/>
            <a:r>
              <a:rPr lang="de-CH" sz="1600" b="1" dirty="0">
                <a:latin typeface="LM Roman 12" panose="00000500000000000000" pitchFamily="50" charset="0"/>
              </a:rPr>
              <a:t>2</a:t>
            </a:r>
            <a:r>
              <a:rPr lang="de-CH" sz="1600" b="1" dirty="0" smtClean="0">
                <a:latin typeface="LM Roman 12" panose="00000500000000000000" pitchFamily="50" charset="0"/>
              </a:rPr>
              <a:t>D </a:t>
            </a:r>
            <a:r>
              <a:rPr lang="de-CH" sz="1600" b="1" dirty="0" err="1" smtClean="0">
                <a:latin typeface="LM Roman 12" panose="00000500000000000000" pitchFamily="50" charset="0"/>
              </a:rPr>
              <a:t>image</a:t>
            </a:r>
            <a:endParaRPr lang="de-CH" sz="1600" b="1" dirty="0" smtClean="0">
              <a:latin typeface="LM Roman 12" panose="00000500000000000000" pitchFamily="50" charset="0"/>
            </a:endParaRPr>
          </a:p>
        </p:txBody>
      </p:sp>
      <p:cxnSp>
        <p:nvCxnSpPr>
          <p:cNvPr id="28" name="Straight Connector 27"/>
          <p:cNvCxnSpPr/>
          <p:nvPr/>
        </p:nvCxnSpPr>
        <p:spPr>
          <a:xfrm>
            <a:off x="9992311" y="2305567"/>
            <a:ext cx="0" cy="2900807"/>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6022356" y="2045212"/>
            <a:ext cx="999014" cy="634"/>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108513" y="5197923"/>
            <a:ext cx="786925" cy="634"/>
          </a:xfrm>
          <a:prstGeom prst="straightConnector1">
            <a:avLst/>
          </a:prstGeom>
          <a:ln w="31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169319" y="6179265"/>
            <a:ext cx="381000" cy="401421"/>
          </a:xfrm>
          <a:prstGeom prst="ellipse">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29020" y="5433830"/>
            <a:ext cx="1136786" cy="1246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6836C8C1-C8EB-42FE-BA54-A859ADB27497}" type="slidenum">
              <a:rPr lang="en-US" smtClean="0"/>
              <a:t>1</a:t>
            </a:fld>
            <a:endParaRPr lang="en-US"/>
          </a:p>
        </p:txBody>
      </p:sp>
    </p:spTree>
    <p:extLst>
      <p:ext uri="{BB962C8B-B14F-4D97-AF65-F5344CB8AC3E}">
        <p14:creationId xmlns:p14="http://schemas.microsoft.com/office/powerpoint/2010/main" val="74500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1291" fill="hold"/>
                                        <p:tgtEl>
                                          <p:spTgt spid="17"/>
                                        </p:tgtEl>
                                      </p:cBhvr>
                                    </p:cmd>
                                  </p:childTnLst>
                                </p:cTn>
                              </p:par>
                              <p:par>
                                <p:cTn id="7" presetID="1" presetClass="mediacall" presetSubtype="0" fill="hold" nodeType="withEffect">
                                  <p:stCondLst>
                                    <p:cond delay="0"/>
                                  </p:stCondLst>
                                  <p:childTnLst>
                                    <p:cmd type="call" cmd="playFrom(0.0)">
                                      <p:cBhvr>
                                        <p:cTn id="8" dur="40708" fill="hold"/>
                                        <p:tgtEl>
                                          <p:spTgt spid="19"/>
                                        </p:tgtEl>
                                      </p:cBhvr>
                                    </p:cmd>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7" fill="hold" display="0">
                  <p:stCondLst>
                    <p:cond delay="indefinite"/>
                  </p:stCondLst>
                </p:cTn>
                <p:tgtEl>
                  <p:spTgt spid="17"/>
                </p:tgtEl>
              </p:cMediaNode>
            </p:video>
            <p:video>
              <p:cMediaNode vol="80000">
                <p:cTn id="58" fill="hold" display="0">
                  <p:stCondLst>
                    <p:cond delay="indefinite"/>
                  </p:stCondLst>
                </p:cTn>
                <p:tgtEl>
                  <p:spTgt spid="19"/>
                </p:tgtEl>
              </p:cMediaNode>
            </p:video>
          </p:childTnLst>
        </p:cTn>
      </p:par>
    </p:tnLst>
    <p:bldLst>
      <p:bldP spid="46" grpId="0" animBg="1"/>
      <p:bldP spid="48" grpId="0" animBg="1"/>
      <p:bldP spid="50" grpId="0"/>
      <p:bldP spid="53" grpId="0" animBg="1"/>
      <p:bldP spid="56" grpId="0" animBg="1"/>
      <p:bldP spid="67" grpId="0"/>
      <p:bldP spid="68" grpId="0"/>
      <p:bldP spid="71" grpId="0" animBg="1"/>
      <p:bldP spid="38" grpId="0" animBg="1"/>
      <p:bldP spid="4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Words>
  <Application>Microsoft Office PowerPoint</Application>
  <PresentationFormat>Widescreen</PresentationFormat>
  <Paragraphs>15</Paragraphs>
  <Slides>1</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LM Roman 12</vt:lpstr>
      <vt:lpstr>Office Theme</vt:lpstr>
      <vt:lpstr>PowerPoint Presentation</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D'Isidoro  Fabio</dc:creator>
  <cp:lastModifiedBy>D'Isidoro  Fabio</cp:lastModifiedBy>
  <cp:revision>4</cp:revision>
  <dcterms:created xsi:type="dcterms:W3CDTF">2019-01-09T17:39:40Z</dcterms:created>
  <dcterms:modified xsi:type="dcterms:W3CDTF">2019-01-12T18:14:52Z</dcterms:modified>
</cp:coreProperties>
</file>